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7" r:id="rId4"/>
    <p:sldId id="280" r:id="rId5"/>
    <p:sldId id="258" r:id="rId6"/>
    <p:sldId id="260" r:id="rId7"/>
    <p:sldId id="259" r:id="rId8"/>
    <p:sldId id="266" r:id="rId9"/>
    <p:sldId id="274" r:id="rId10"/>
    <p:sldId id="261" r:id="rId11"/>
    <p:sldId id="268" r:id="rId12"/>
    <p:sldId id="262" r:id="rId13"/>
    <p:sldId id="263" r:id="rId14"/>
    <p:sldId id="265" r:id="rId15"/>
    <p:sldId id="270" r:id="rId16"/>
    <p:sldId id="271" r:id="rId17"/>
    <p:sldId id="272" r:id="rId18"/>
    <p:sldId id="277" r:id="rId19"/>
    <p:sldId id="278" r:id="rId20"/>
    <p:sldId id="279" r:id="rId21"/>
    <p:sldId id="275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5B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47" autoAdjust="0"/>
    <p:restoredTop sz="94660"/>
  </p:normalViewPr>
  <p:slideViewPr>
    <p:cSldViewPr>
      <p:cViewPr varScale="1">
        <p:scale>
          <a:sx n="71" d="100"/>
          <a:sy n="71" d="100"/>
        </p:scale>
        <p:origin x="56" y="1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B9B7DEC-075F-412A-A843-21E34A87DC02}" type="datetimeFigureOut">
              <a:rPr lang="de-DE" smtClean="0"/>
              <a:t>06.11.2023</a:t>
            </a:fld>
            <a:endParaRPr lang="de-DE" dirty="0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e-DE" dirty="0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F507FC-0402-4782-9FD6-52F9092D5B9B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7DEC-075F-412A-A843-21E34A87DC02}" type="datetimeFigureOut">
              <a:rPr lang="de-DE" smtClean="0"/>
              <a:t>06.11.2023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07FC-0402-4782-9FD6-52F9092D5B9B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7DEC-075F-412A-A843-21E34A87DC02}" type="datetimeFigureOut">
              <a:rPr lang="de-DE" smtClean="0"/>
              <a:t>06.11.2023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07FC-0402-4782-9FD6-52F9092D5B9B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267" y="6336975"/>
            <a:ext cx="1611283" cy="4875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7DEC-075F-412A-A843-21E34A87DC02}" type="datetimeFigureOut">
              <a:rPr lang="de-DE" smtClean="0"/>
              <a:t>06.11.2023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07FC-0402-4782-9FD6-52F9092D5B9B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7DEC-075F-412A-A843-21E34A87DC02}" type="datetimeFigureOut">
              <a:rPr lang="de-DE" smtClean="0"/>
              <a:t>06.11.2023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07FC-0402-4782-9FD6-52F9092D5B9B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7DEC-075F-412A-A843-21E34A87DC02}" type="datetimeFigureOut">
              <a:rPr lang="de-DE" smtClean="0"/>
              <a:t>06.11.2023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07FC-0402-4782-9FD6-52F9092D5B9B}" type="slidenum">
              <a:rPr lang="de-DE" smtClean="0"/>
              <a:t>‹Nr.›</a:t>
            </a:fld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7DEC-075F-412A-A843-21E34A87DC02}" type="datetimeFigureOut">
              <a:rPr lang="de-DE" smtClean="0"/>
              <a:t>06.11.2023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07FC-0402-4782-9FD6-52F9092D5B9B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7DEC-075F-412A-A843-21E34A87DC02}" type="datetimeFigureOut">
              <a:rPr lang="de-DE" smtClean="0"/>
              <a:t>06.11.2023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07FC-0402-4782-9FD6-52F9092D5B9B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B9B7DEC-075F-412A-A843-21E34A87DC02}" type="datetimeFigureOut">
              <a:rPr lang="de-DE" smtClean="0"/>
              <a:t>06.11.2023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07FC-0402-4782-9FD6-52F9092D5B9B}" type="slidenum">
              <a:rPr lang="de-DE" smtClean="0"/>
              <a:t>‹Nr.›</a:t>
            </a:fld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dirty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B9B7DEC-075F-412A-A843-21E34A87DC02}" type="datetimeFigureOut">
              <a:rPr lang="de-DE" smtClean="0"/>
              <a:t>06.11.2023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F507FC-0402-4782-9FD6-52F9092D5B9B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B9B7DEC-075F-412A-A843-21E34A87DC02}" type="datetimeFigureOut">
              <a:rPr lang="de-DE" smtClean="0"/>
              <a:t>06.11.2023</a:t>
            </a:fld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EF507FC-0402-4782-9FD6-52F9092D5B9B}" type="slidenum">
              <a:rPr lang="de-DE" smtClean="0"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3960440" cy="2905514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idx="1"/>
          </p:nvPr>
        </p:nvSpPr>
        <p:spPr>
          <a:xfrm>
            <a:off x="611560" y="2852936"/>
            <a:ext cx="7776864" cy="1628984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de-DE" sz="3600" b="1" dirty="0"/>
              <a:t>Schulung der Wahlvorstände</a:t>
            </a:r>
          </a:p>
          <a:p>
            <a:pPr marL="109728" indent="0" algn="ctr">
              <a:buNone/>
            </a:pPr>
            <a:r>
              <a:rPr lang="de-DE" sz="3600" b="1" dirty="0" smtClean="0"/>
              <a:t>06.11.2023</a:t>
            </a:r>
            <a:endParaRPr lang="de-DE" sz="3600" b="1" dirty="0"/>
          </a:p>
        </p:txBody>
      </p:sp>
    </p:spTree>
    <p:extLst>
      <p:ext uri="{BB962C8B-B14F-4D97-AF65-F5344CB8AC3E}">
        <p14:creationId xmlns:p14="http://schemas.microsoft.com/office/powerpoint/2010/main" val="384474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3851" y="1844824"/>
            <a:ext cx="8229600" cy="3129211"/>
          </a:xfrm>
        </p:spPr>
        <p:txBody>
          <a:bodyPr>
            <a:normAutofit/>
          </a:bodyPr>
          <a:lstStyle/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Jede/r Wahlberechtigte kann </a:t>
            </a:r>
            <a:r>
              <a:rPr lang="de-DE" sz="2500" dirty="0"/>
              <a:t>innerhalb von zwei Wochen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einen</a:t>
            </a:r>
            <a:r>
              <a:rPr lang="de-DE" sz="25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2500" u="sng" dirty="0" smtClean="0">
                <a:solidFill>
                  <a:schemeClr val="tx2">
                    <a:lumMod val="75000"/>
                  </a:schemeClr>
                </a:solidFill>
              </a:rPr>
              <a:t>Wahlvorschlag</a:t>
            </a:r>
            <a:r>
              <a:rPr lang="de-DE" sz="2500" dirty="0" smtClean="0"/>
              <a:t>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einreichen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. 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Der Wahlvorschlag kann </a:t>
            </a:r>
            <a:r>
              <a:rPr lang="de-DE" sz="2500" dirty="0"/>
              <a:t>einen oder mehrere Namen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enthalten.</a:t>
            </a:r>
          </a:p>
          <a:p>
            <a:r>
              <a:rPr lang="de-DE" sz="2500" dirty="0"/>
              <a:t>drei Wahlberechtigte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müssen diesen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unterzeichnen</a:t>
            </a:r>
            <a:endParaRPr lang="de-DE" dirty="0"/>
          </a:p>
          <a:p>
            <a:pPr marL="0" indent="0">
              <a:buNone/>
            </a:pPr>
            <a:r>
              <a:rPr lang="de-DE" sz="2500" dirty="0" smtClean="0"/>
              <a:t>§ 6, Abs. 1 WO</a:t>
            </a:r>
            <a:endParaRPr lang="de-DE" sz="2500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806896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3600" b="1" dirty="0" smtClean="0">
                <a:solidFill>
                  <a:srgbClr val="005BA9"/>
                </a:solidFill>
              </a:rPr>
              <a:t>EINGEHENDE PRÜFUNG DER</a:t>
            </a:r>
            <a:r>
              <a:rPr lang="de-DE" sz="3600" b="1" dirty="0" smtClean="0">
                <a:solidFill>
                  <a:srgbClr val="FFC000"/>
                </a:solidFill>
              </a:rPr>
              <a:t> </a:t>
            </a: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WAHLVORSCHLÄGE</a:t>
            </a:r>
            <a:r>
              <a:rPr lang="de-DE" sz="4000" b="1" dirty="0" smtClean="0">
                <a:ln>
                  <a:solidFill>
                    <a:schemeClr val="accent1"/>
                  </a:solidFill>
                </a:ln>
                <a:solidFill>
                  <a:srgbClr val="FFC000"/>
                </a:solidFill>
              </a:rPr>
              <a:t> </a:t>
            </a:r>
            <a:endParaRPr lang="de-DE" sz="3600" b="1" dirty="0">
              <a:solidFill>
                <a:srgbClr val="005BA9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5869741"/>
            <a:ext cx="2880320" cy="87162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5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806896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3600" b="1" dirty="0" smtClean="0">
                <a:solidFill>
                  <a:srgbClr val="005BA9"/>
                </a:solidFill>
              </a:rPr>
              <a:t>EINGEHENDE PRÜFUNG DER </a:t>
            </a: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WAHLVORSCHLÄGE</a:t>
            </a:r>
            <a:endParaRPr lang="de-DE" sz="4400" b="1" dirty="0">
              <a:solidFill>
                <a:srgbClr val="005BA9"/>
              </a:solidFill>
            </a:endParaRPr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2232248"/>
          </a:xfrm>
        </p:spPr>
        <p:txBody>
          <a:bodyPr>
            <a:normAutofit/>
          </a:bodyPr>
          <a:lstStyle/>
          <a:p>
            <a:r>
              <a:rPr lang="de-DE" sz="2500" dirty="0"/>
              <a:t>Ordnungsmäßigkeit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 der Wahlvorschläge und </a:t>
            </a:r>
            <a:r>
              <a:rPr lang="de-DE" sz="2500" dirty="0"/>
              <a:t>Wählbarkeit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 der Vorgeschlagenen 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Vorlage des </a:t>
            </a:r>
            <a:r>
              <a:rPr lang="de-DE" sz="2500" dirty="0"/>
              <a:t>Einverständnisses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 der Vorgeschlagenen mit ihrer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Benennung</a:t>
            </a:r>
          </a:p>
          <a:p>
            <a:pPr marL="109728" indent="0">
              <a:buNone/>
            </a:pPr>
            <a:r>
              <a:rPr lang="de-DE" sz="2500" dirty="0" smtClean="0"/>
              <a:t>§ 6, Abs. 2 WO</a:t>
            </a:r>
            <a:endParaRPr lang="de-DE" sz="25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02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3129211"/>
          </a:xfrm>
        </p:spPr>
        <p:txBody>
          <a:bodyPr>
            <a:normAutofit/>
          </a:bodyPr>
          <a:lstStyle/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mit allen </a:t>
            </a:r>
            <a:r>
              <a:rPr lang="de-DE" sz="2500" dirty="0"/>
              <a:t>Namen der Vorgeschlagenen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in </a:t>
            </a:r>
            <a:r>
              <a:rPr lang="de-DE" sz="2500" dirty="0"/>
              <a:t>alphabetischer Reihenfolge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mit deren </a:t>
            </a:r>
            <a:r>
              <a:rPr lang="de-DE" sz="2500" dirty="0" smtClean="0"/>
              <a:t>Tätigkeit </a:t>
            </a:r>
            <a:r>
              <a:rPr lang="de-DE" sz="2500" dirty="0"/>
              <a:t>und Dienststelle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 und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ob sie/er </a:t>
            </a:r>
            <a:r>
              <a:rPr lang="de-DE" sz="2500" dirty="0"/>
              <a:t>haupt- oder nebenberuflich beschäftigt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ist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109728" indent="0">
              <a:buNone/>
            </a:pPr>
            <a:r>
              <a:rPr lang="de-DE" sz="2500" dirty="0" smtClean="0"/>
              <a:t>§ 7, Abs. 1 WO</a:t>
            </a:r>
            <a:endParaRPr lang="de-DE" sz="2500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17848" y="413792"/>
            <a:ext cx="8918648" cy="1143000"/>
          </a:xfrm>
        </p:spPr>
        <p:txBody>
          <a:bodyPr>
            <a:noAutofit/>
          </a:bodyPr>
          <a:lstStyle/>
          <a:p>
            <a:pPr algn="ctr"/>
            <a:r>
              <a:rPr lang="de-DE" sz="3600" b="1" dirty="0" smtClean="0">
                <a:solidFill>
                  <a:srgbClr val="005BA9"/>
                </a:solidFill>
              </a:rPr>
              <a:t>ERSTELLUNG DES</a:t>
            </a:r>
            <a:r>
              <a:rPr lang="de-DE" sz="4000" b="1" dirty="0" smtClean="0">
                <a:solidFill>
                  <a:srgbClr val="FFC000"/>
                </a:solidFill>
              </a:rPr>
              <a:t> </a:t>
            </a: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GESAMTWAHLVORSCHLAGS</a:t>
            </a:r>
            <a:r>
              <a:rPr lang="de-DE" sz="4400" b="1" dirty="0" smtClean="0">
                <a:solidFill>
                  <a:srgbClr val="FFC000"/>
                </a:solidFill>
              </a:rPr>
              <a:t> </a:t>
            </a:r>
            <a:endParaRPr lang="de-DE" sz="3600" b="1" dirty="0">
              <a:solidFill>
                <a:srgbClr val="005BA9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84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3960440"/>
          </a:xfrm>
        </p:spPr>
        <p:txBody>
          <a:bodyPr>
            <a:noAutofit/>
          </a:bodyPr>
          <a:lstStyle/>
          <a:p>
            <a:r>
              <a:rPr lang="de-DE" sz="2500" u="sng" dirty="0"/>
              <a:t>spätestens eine Woche vor der Wahl</a:t>
            </a:r>
            <a:r>
              <a:rPr lang="de-DE" sz="2500" dirty="0"/>
              <a:t>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(z.B. per Aushang, schriftliche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Mitteilung oder in Textform)</a:t>
            </a:r>
          </a:p>
          <a:p>
            <a:r>
              <a:rPr lang="de-DE" sz="2500" dirty="0" smtClean="0"/>
              <a:t>Vorstellung </a:t>
            </a:r>
            <a:r>
              <a:rPr lang="de-DE" sz="2500" dirty="0"/>
              <a:t>der Kandidaten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: z.B. Kurzporträt mit Foto (wird dem </a:t>
            </a:r>
            <a:r>
              <a:rPr lang="de-DE" sz="2500" u="sng" dirty="0" smtClean="0"/>
              <a:t>Gesamtwahlvorschlag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 beigefügt).</a:t>
            </a:r>
            <a:r>
              <a:rPr lang="de-DE" sz="2500" dirty="0">
                <a:solidFill>
                  <a:srgbClr val="FF0000"/>
                </a:solidFill>
              </a:rPr>
              <a:t> </a:t>
            </a:r>
            <a:r>
              <a:rPr lang="de-DE" sz="2500" dirty="0" smtClean="0">
                <a:solidFill>
                  <a:srgbClr val="FF0000"/>
                </a:solidFill>
              </a:rPr>
              <a:t/>
            </a:r>
            <a:br>
              <a:rPr lang="de-DE" sz="2500" dirty="0" smtClean="0">
                <a:solidFill>
                  <a:srgbClr val="FF0000"/>
                </a:solidFill>
              </a:rPr>
            </a:br>
            <a:r>
              <a:rPr lang="de-DE" sz="2500" dirty="0" smtClean="0">
                <a:solidFill>
                  <a:srgbClr val="FF0000"/>
                </a:solidFill>
              </a:rPr>
              <a:t>bei </a:t>
            </a:r>
            <a:r>
              <a:rPr lang="de-DE" sz="2500" dirty="0">
                <a:solidFill>
                  <a:srgbClr val="FF0000"/>
                </a:solidFill>
              </a:rPr>
              <a:t>zentraler Briefwahl wird Termin für </a:t>
            </a:r>
            <a:r>
              <a:rPr lang="de-DE" sz="2500" dirty="0" smtClean="0">
                <a:solidFill>
                  <a:srgbClr val="FF0000"/>
                </a:solidFill>
              </a:rPr>
              <a:t>Über-</a:t>
            </a:r>
            <a:r>
              <a:rPr lang="de-DE" sz="2500" dirty="0" err="1" smtClean="0">
                <a:solidFill>
                  <a:srgbClr val="FF0000"/>
                </a:solidFill>
              </a:rPr>
              <a:t>mittlung</a:t>
            </a:r>
            <a:r>
              <a:rPr lang="de-DE" sz="2500" dirty="0" smtClean="0">
                <a:solidFill>
                  <a:srgbClr val="FF0000"/>
                </a:solidFill>
              </a:rPr>
              <a:t> </a:t>
            </a:r>
            <a:r>
              <a:rPr lang="de-DE" sz="2500" dirty="0">
                <a:solidFill>
                  <a:srgbClr val="FF0000"/>
                </a:solidFill>
              </a:rPr>
              <a:t>an Dienstleister </a:t>
            </a:r>
            <a:r>
              <a:rPr lang="de-DE" sz="2500" dirty="0" smtClean="0">
                <a:solidFill>
                  <a:srgbClr val="FF0000"/>
                </a:solidFill>
              </a:rPr>
              <a:t>festgelegt! 02.02.24?</a:t>
            </a:r>
          </a:p>
          <a:p>
            <a:pPr marL="109728" indent="0">
              <a:buNone/>
            </a:pPr>
            <a:r>
              <a:rPr lang="de-DE" sz="2500" dirty="0" smtClean="0"/>
              <a:t>§ 7, Abs. 2 WO</a:t>
            </a:r>
            <a:endParaRPr lang="de-DE" sz="2500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79512" y="701824"/>
            <a:ext cx="8964488" cy="1143000"/>
          </a:xfrm>
        </p:spPr>
        <p:txBody>
          <a:bodyPr>
            <a:noAutofit/>
          </a:bodyPr>
          <a:lstStyle/>
          <a:p>
            <a:pPr algn="ctr"/>
            <a:r>
              <a:rPr lang="de-DE" sz="3600" b="1" dirty="0" smtClean="0">
                <a:solidFill>
                  <a:srgbClr val="005BA9"/>
                </a:solidFill>
              </a:rPr>
              <a:t>BEKANNTGABE DES</a:t>
            </a:r>
            <a:r>
              <a:rPr lang="de-DE" sz="4000" b="1" dirty="0" smtClean="0">
                <a:solidFill>
                  <a:srgbClr val="FFC000"/>
                </a:solidFill>
              </a:rPr>
              <a:t> </a:t>
            </a: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GESAMTWAHLVORSCHLAGS</a:t>
            </a:r>
            <a:r>
              <a:rPr lang="de-DE" sz="4000" b="1" dirty="0" smtClean="0">
                <a:solidFill>
                  <a:srgbClr val="FFC000"/>
                </a:solidFill>
              </a:rPr>
              <a:t> </a:t>
            </a:r>
            <a:r>
              <a:rPr lang="de-DE" sz="4000" b="1" dirty="0">
                <a:solidFill>
                  <a:srgbClr val="FFC000"/>
                </a:solidFill>
              </a:rPr>
              <a:t/>
            </a:r>
            <a:br>
              <a:rPr lang="de-DE" sz="4000" b="1" dirty="0">
                <a:solidFill>
                  <a:srgbClr val="FFC000"/>
                </a:solidFill>
              </a:rPr>
            </a:br>
            <a:endParaRPr lang="de-DE" sz="4000" b="1" dirty="0">
              <a:solidFill>
                <a:srgbClr val="005BA9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41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032448"/>
          </a:xfrm>
        </p:spPr>
        <p:txBody>
          <a:bodyPr>
            <a:normAutofit/>
          </a:bodyPr>
          <a:lstStyle/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grundsätzlich wird </a:t>
            </a:r>
            <a:r>
              <a:rPr lang="de-DE" sz="2500" dirty="0"/>
              <a:t>Briefwahl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 durchgeführt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an alle wird übersandt:</a:t>
            </a:r>
          </a:p>
          <a:p>
            <a:pPr lvl="1"/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Der </a:t>
            </a:r>
            <a:r>
              <a:rPr lang="de-DE" sz="2000" dirty="0" smtClean="0"/>
              <a:t>Stimmzettel</a:t>
            </a:r>
            <a:endParaRPr lang="de-DE" sz="2000" dirty="0"/>
          </a:p>
          <a:p>
            <a:pPr lvl="1"/>
            <a:r>
              <a:rPr lang="de-DE" sz="2000" dirty="0">
                <a:solidFill>
                  <a:schemeClr val="accent1">
                    <a:lumMod val="75000"/>
                  </a:schemeClr>
                </a:solidFill>
              </a:rPr>
              <a:t>ein</a:t>
            </a:r>
            <a:r>
              <a:rPr lang="de-DE" sz="2000" dirty="0"/>
              <a:t> neutraler Wahlumschlag</a:t>
            </a:r>
          </a:p>
          <a:p>
            <a:pPr lvl="1"/>
            <a:r>
              <a:rPr lang="de-DE" sz="2000" dirty="0">
                <a:solidFill>
                  <a:schemeClr val="accent1">
                    <a:lumMod val="75000"/>
                  </a:schemeClr>
                </a:solidFill>
              </a:rPr>
              <a:t>ein </a:t>
            </a:r>
            <a:r>
              <a:rPr lang="de-DE" sz="2000" dirty="0"/>
              <a:t>freigemachter Wahlbriefumschlag </a:t>
            </a:r>
            <a:r>
              <a:rPr lang="de-DE" sz="2000" dirty="0">
                <a:solidFill>
                  <a:schemeClr val="accent1">
                    <a:lumMod val="75000"/>
                  </a:schemeClr>
                </a:solidFill>
              </a:rPr>
              <a:t>mit Absenderangabe des Wahlberechtigten und Vermerk "MAV-WAHLEN „</a:t>
            </a:r>
            <a:br>
              <a:rPr lang="de-DE" sz="2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000" dirty="0">
                <a:solidFill>
                  <a:srgbClr val="FF0000"/>
                </a:solidFill>
              </a:rPr>
              <a:t>- wird durch die GMAV für alle vorbereitet, </a:t>
            </a:r>
            <a:r>
              <a:rPr lang="de-DE" sz="2000" dirty="0">
                <a:solidFill>
                  <a:schemeClr val="accent1">
                    <a:lumMod val="75000"/>
                  </a:schemeClr>
                </a:solidFill>
              </a:rPr>
              <a:t>bis auf den Stimmzettel und die Kandidat*</a:t>
            </a:r>
            <a:r>
              <a:rPr lang="de-DE" sz="2000" dirty="0" err="1">
                <a:solidFill>
                  <a:schemeClr val="accent1">
                    <a:lumMod val="75000"/>
                  </a:schemeClr>
                </a:solidFill>
              </a:rPr>
              <a:t>innenvorstellung</a:t>
            </a:r>
            <a:r>
              <a:rPr lang="de-DE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000" dirty="0" smtClean="0">
                <a:solidFill>
                  <a:srgbClr val="FF0000"/>
                </a:solidFill>
              </a:rPr>
              <a:t/>
            </a:r>
            <a:br>
              <a:rPr lang="de-DE" sz="2000" dirty="0" smtClean="0">
                <a:solidFill>
                  <a:srgbClr val="FF0000"/>
                </a:solidFill>
              </a:rPr>
            </a:br>
            <a:r>
              <a:rPr lang="de-DE" sz="2000" dirty="0" smtClean="0"/>
              <a:t>– </a:t>
            </a:r>
            <a:r>
              <a:rPr lang="de-DE" sz="2000" dirty="0" smtClean="0">
                <a:solidFill>
                  <a:srgbClr val="FF0000"/>
                </a:solidFill>
              </a:rPr>
              <a:t>für alles gibt es anpassbare Vorlagen durch die GMAV</a:t>
            </a:r>
            <a:endParaRPr lang="de-DE" sz="2500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de-DE" sz="2500" dirty="0" smtClean="0"/>
              <a:t>§ 10, Abs. 3 WO</a:t>
            </a:r>
            <a:endParaRPr lang="de-DE" sz="2500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3600" b="1" dirty="0" smtClean="0">
                <a:solidFill>
                  <a:srgbClr val="005BA9"/>
                </a:solidFill>
              </a:rPr>
              <a:t>VORBEREITUNG DER</a:t>
            </a:r>
            <a:r>
              <a:rPr lang="de-DE" sz="4400" b="1" dirty="0" smtClean="0">
                <a:solidFill>
                  <a:srgbClr val="FFC000"/>
                </a:solidFill>
              </a:rPr>
              <a:t> </a:t>
            </a: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BRIEFWAHL</a:t>
            </a:r>
            <a:endParaRPr lang="de-DE" sz="3600" b="1" dirty="0">
              <a:solidFill>
                <a:srgbClr val="005BA9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44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6493" y="1666266"/>
            <a:ext cx="8229600" cy="3777283"/>
          </a:xfrm>
        </p:spPr>
        <p:txBody>
          <a:bodyPr>
            <a:normAutofit/>
          </a:bodyPr>
          <a:lstStyle/>
          <a:p>
            <a:r>
              <a:rPr lang="de-DE" sz="2500" dirty="0"/>
              <a:t>Sammlung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 der eingehenden Wahlbriefe</a:t>
            </a:r>
          </a:p>
          <a:p>
            <a:r>
              <a:rPr lang="de-DE" sz="2500" dirty="0"/>
              <a:t>Vermerk der Stimmabgabe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in der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Liste der Wahlberechtigten</a:t>
            </a:r>
            <a:endParaRPr lang="de-DE" sz="25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sz="2500" u="sng" dirty="0"/>
              <a:t>Nach Abschluss der Wahlhandlung:</a:t>
            </a:r>
            <a:br>
              <a:rPr lang="de-DE" sz="2500" u="sng" dirty="0"/>
            </a:br>
            <a:r>
              <a:rPr lang="de-DE" sz="2000" dirty="0">
                <a:solidFill>
                  <a:schemeClr val="accent1">
                    <a:lumMod val="75000"/>
                  </a:schemeClr>
                </a:solidFill>
              </a:rPr>
              <a:t>- Öffnen alle vorliegenden Wahlbriefe, </a:t>
            </a:r>
            <a:br>
              <a:rPr lang="de-DE" sz="2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000" dirty="0">
                <a:solidFill>
                  <a:schemeClr val="accent1">
                    <a:lumMod val="75000"/>
                  </a:schemeClr>
                </a:solidFill>
              </a:rPr>
              <a:t>- Entnahme der Wahlumschläge und Ablage in der Wahlurne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109728" indent="0">
              <a:buNone/>
            </a:pPr>
            <a:r>
              <a:rPr lang="de-DE" sz="2500" dirty="0" smtClean="0"/>
              <a:t>§ 10, Abs. 1 WO</a:t>
            </a:r>
            <a:endParaRPr lang="de-DE" sz="2500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66493" y="550487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3600" dirty="0" smtClean="0">
                <a:solidFill>
                  <a:srgbClr val="005BA9"/>
                </a:solidFill>
              </a:rPr>
              <a:t>ABLAUF DER</a:t>
            </a:r>
            <a:r>
              <a:rPr lang="de-DE" sz="3600" b="1" dirty="0" smtClean="0">
                <a:solidFill>
                  <a:srgbClr val="FFC000"/>
                </a:solidFill>
              </a:rPr>
              <a:t> </a:t>
            </a:r>
            <a:br>
              <a:rPr lang="de-DE" sz="3600" b="1" dirty="0" smtClean="0">
                <a:solidFill>
                  <a:srgbClr val="FFC000"/>
                </a:solidFill>
              </a:rPr>
            </a:b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BRIEFWAHL </a:t>
            </a:r>
            <a:r>
              <a:rPr lang="de-DE" sz="44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/>
            </a:r>
            <a:br>
              <a:rPr lang="de-DE" sz="44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</a:br>
            <a:endParaRPr lang="de-DE" sz="4400" b="1" dirty="0">
              <a:ln w="28575">
                <a:solidFill>
                  <a:schemeClr val="accent1">
                    <a:lumMod val="75000"/>
                  </a:schemeClr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25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3201219"/>
          </a:xfrm>
        </p:spPr>
        <p:txBody>
          <a:bodyPr>
            <a:normAutofit/>
          </a:bodyPr>
          <a:lstStyle/>
          <a:p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Für die </a:t>
            </a:r>
            <a:r>
              <a:rPr lang="de-DE" sz="2500" dirty="0" smtClean="0"/>
              <a:t>Stimmabgabe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muss ein </a:t>
            </a:r>
            <a:r>
              <a:rPr lang="de-DE" sz="2500" dirty="0" smtClean="0"/>
              <a:t>„Wahllokal“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bereitstehen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. (da wo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auch ausgezählt wird)</a:t>
            </a:r>
          </a:p>
          <a:p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Wahlhandlung und Auszählung sind </a:t>
            </a:r>
            <a:r>
              <a:rPr lang="de-DE" sz="2500" dirty="0"/>
              <a:t>öffentlich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de-DE" sz="25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Eine</a:t>
            </a:r>
            <a:r>
              <a:rPr lang="de-DE" sz="2500" dirty="0"/>
              <a:t> verschließbare Wahlurne 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Eine</a:t>
            </a:r>
            <a:r>
              <a:rPr lang="de-DE" sz="2500" dirty="0"/>
              <a:t> Wahlzelle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(abgeschirmte Ecke) muss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bereit stehen</a:t>
            </a:r>
          </a:p>
          <a:p>
            <a:pPr marL="109728" indent="0">
              <a:buNone/>
            </a:pPr>
            <a:r>
              <a:rPr lang="de-DE" sz="2500" dirty="0" smtClean="0"/>
              <a:t>§ 8 WO</a:t>
            </a:r>
            <a:endParaRPr lang="de-DE" sz="2500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3600" dirty="0" smtClean="0">
                <a:solidFill>
                  <a:srgbClr val="005BA9"/>
                </a:solidFill>
              </a:rPr>
              <a:t>ABLAUF DER </a:t>
            </a:r>
            <a:r>
              <a:rPr lang="de-DE" sz="3600" dirty="0">
                <a:solidFill>
                  <a:srgbClr val="005BA9"/>
                </a:solidFill>
              </a:rPr>
              <a:t>(Brief-</a:t>
            </a:r>
            <a:r>
              <a:rPr lang="de-DE" sz="3600" dirty="0" smtClean="0">
                <a:solidFill>
                  <a:srgbClr val="005BA9"/>
                </a:solidFill>
              </a:rPr>
              <a:t>)</a:t>
            </a:r>
            <a:br>
              <a:rPr lang="de-DE" sz="3600" dirty="0" smtClean="0">
                <a:solidFill>
                  <a:srgbClr val="005BA9"/>
                </a:solidFill>
              </a:rPr>
            </a:b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WAHL</a:t>
            </a:r>
            <a:endParaRPr lang="de-DE" sz="4400" b="1" dirty="0">
              <a:ln w="28575">
                <a:solidFill>
                  <a:schemeClr val="accent1">
                    <a:lumMod val="75000"/>
                  </a:schemeClr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1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3528392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Stimmzettel 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bereit halten: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de-DE" sz="25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200" dirty="0">
                <a:solidFill>
                  <a:schemeClr val="accent1">
                    <a:lumMod val="75000"/>
                  </a:schemeClr>
                </a:solidFill>
              </a:rPr>
              <a:t>gleiche Größe, Farbe, Beschaffenheit und </a:t>
            </a:r>
            <a:r>
              <a:rPr lang="de-DE" sz="2200" dirty="0" smtClean="0">
                <a:solidFill>
                  <a:schemeClr val="accent1">
                    <a:lumMod val="75000"/>
                  </a:schemeClr>
                </a:solidFill>
              </a:rPr>
              <a:t>Beschriftung wird </a:t>
            </a:r>
            <a:r>
              <a:rPr lang="de-DE" sz="2200" u="sng" dirty="0" smtClean="0">
                <a:solidFill>
                  <a:srgbClr val="FF0000"/>
                </a:solidFill>
              </a:rPr>
              <a:t>über Dienstleister organisiert</a:t>
            </a:r>
            <a:r>
              <a:rPr lang="de-DE" sz="2200" dirty="0" smtClean="0">
                <a:solidFill>
                  <a:srgbClr val="FF0000"/>
                </a:solidFill>
              </a:rPr>
              <a:t>, ebenso Leerexemplare für die Wahl vor Ort</a:t>
            </a:r>
          </a:p>
          <a:p>
            <a:r>
              <a:rPr lang="de-DE" dirty="0" smtClean="0"/>
              <a:t>genügende </a:t>
            </a:r>
            <a:r>
              <a:rPr lang="de-DE" dirty="0"/>
              <a:t>Anzahl 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neutrale 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Wahlumschläge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de-DE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200" dirty="0">
                <a:solidFill>
                  <a:srgbClr val="FF0000"/>
                </a:solidFill>
              </a:rPr>
              <a:t>Leerexemplare für die Wahl vor Ort </a:t>
            </a:r>
          </a:p>
          <a:p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Aushang eines </a:t>
            </a:r>
            <a:r>
              <a:rPr lang="de-DE" dirty="0" smtClean="0"/>
              <a:t>Gesamtwahlvorschlags</a:t>
            </a:r>
            <a:endParaRPr lang="de-DE" dirty="0"/>
          </a:p>
          <a:p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eine</a:t>
            </a:r>
            <a:r>
              <a:rPr lang="de-DE" dirty="0"/>
              <a:t> aktuelle </a:t>
            </a:r>
            <a:r>
              <a:rPr lang="de-DE" dirty="0" smtClean="0"/>
              <a:t>Liste der Wahlberechtigten 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zur 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Kontrolle</a:t>
            </a:r>
          </a:p>
          <a:p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eingegangene </a:t>
            </a:r>
            <a:r>
              <a:rPr lang="de-DE" dirty="0"/>
              <a:t>Wahlbriefe 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müssen in das Wahllokal </a:t>
            </a:r>
            <a:r>
              <a:rPr lang="de-DE" dirty="0" smtClean="0"/>
              <a:t>in die Wahlurne 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mitgenommen 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werden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3589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3600" dirty="0" smtClean="0">
                <a:solidFill>
                  <a:srgbClr val="005BA9"/>
                </a:solidFill>
              </a:rPr>
              <a:t>VORBEREITUNG DER</a:t>
            </a:r>
            <a:r>
              <a:rPr lang="de-DE" sz="4000" b="1" dirty="0" smtClean="0">
                <a:solidFill>
                  <a:srgbClr val="FFC000"/>
                </a:solidFill>
              </a:rPr>
              <a:t> </a:t>
            </a: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WAHLUTENSILIEN</a:t>
            </a:r>
            <a:endParaRPr lang="de-DE" sz="4000" b="1" dirty="0">
              <a:solidFill>
                <a:srgbClr val="005BA9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84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92489"/>
          </a:xfrm>
        </p:spPr>
        <p:txBody>
          <a:bodyPr>
            <a:normAutofit fontScale="70000" lnSpcReduction="20000"/>
          </a:bodyPr>
          <a:lstStyle/>
          <a:p>
            <a:r>
              <a:rPr lang="de-DE" sz="3600" dirty="0"/>
              <a:t>unverzüglich</a:t>
            </a:r>
            <a:r>
              <a:rPr lang="de-DE" sz="3600" dirty="0">
                <a:solidFill>
                  <a:schemeClr val="accent1">
                    <a:lumMod val="75000"/>
                  </a:schemeClr>
                </a:solidFill>
              </a:rPr>
              <a:t> feststellen, wie viele Stimmen auf die einzelnen Vorgeschlagenen entfallen; </a:t>
            </a:r>
          </a:p>
          <a:p>
            <a:r>
              <a:rPr lang="de-DE" sz="3600" dirty="0"/>
              <a:t>Ungültig</a:t>
            </a:r>
            <a:r>
              <a:rPr lang="de-DE" sz="3600" dirty="0">
                <a:solidFill>
                  <a:schemeClr val="accent1">
                    <a:lumMod val="75000"/>
                  </a:schemeClr>
                </a:solidFill>
              </a:rPr>
              <a:t> sind Stimmzettel,</a:t>
            </a:r>
            <a:br>
              <a:rPr lang="de-DE" sz="3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>
                <a:solidFill>
                  <a:schemeClr val="accent1">
                    <a:lumMod val="75000"/>
                  </a:schemeClr>
                </a:solidFill>
              </a:rPr>
              <a:t>-	die nicht in einem Wahlumschlag abgegeben sind;</a:t>
            </a:r>
            <a:br>
              <a:rPr lang="de-DE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>
                <a:solidFill>
                  <a:schemeClr val="accent1">
                    <a:lumMod val="75000"/>
                  </a:schemeClr>
                </a:solidFill>
              </a:rPr>
              <a:t>-	die nicht vom Wahlvorstand ausgegeben wurden;</a:t>
            </a:r>
            <a:br>
              <a:rPr lang="de-DE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>
                <a:solidFill>
                  <a:schemeClr val="accent1">
                    <a:lumMod val="75000"/>
                  </a:schemeClr>
                </a:solidFill>
              </a:rPr>
              <a:t>-	aus denen sich die Willensäußerung des Wählers nicht 	zweifelsfrei ergibt;</a:t>
            </a:r>
            <a:br>
              <a:rPr lang="de-DE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>
                <a:solidFill>
                  <a:schemeClr val="accent1">
                    <a:lumMod val="75000"/>
                  </a:schemeClr>
                </a:solidFill>
              </a:rPr>
              <a:t>-	bei denen mehr Namen als zulässig oder kein Name 	angekreuzt sind;</a:t>
            </a:r>
          </a:p>
          <a:p>
            <a:pPr marL="109728" indent="0">
              <a:buNone/>
            </a:pPr>
            <a:r>
              <a:rPr lang="de-DE" sz="2800" dirty="0">
                <a:solidFill>
                  <a:schemeClr val="accent1">
                    <a:lumMod val="75000"/>
                  </a:schemeClr>
                </a:solidFill>
              </a:rPr>
              <a:t>   -	die einen Zusatz enthalten.</a:t>
            </a:r>
          </a:p>
          <a:p>
            <a:r>
              <a:rPr lang="de-DE" sz="3600" dirty="0"/>
              <a:t>ermitteln</a:t>
            </a:r>
            <a:r>
              <a:rPr lang="de-DE" sz="3600" dirty="0">
                <a:solidFill>
                  <a:schemeClr val="accent1">
                    <a:lumMod val="75000"/>
                  </a:schemeClr>
                </a:solidFill>
              </a:rPr>
              <a:t> der Reihenfolge der Gewählten </a:t>
            </a:r>
            <a:r>
              <a:rPr lang="de-DE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de-DE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9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de-DE" sz="2900" dirty="0" smtClean="0">
                <a:solidFill>
                  <a:srgbClr val="FF9933"/>
                </a:solidFill>
              </a:rPr>
              <a:t>Losentscheid</a:t>
            </a:r>
            <a:r>
              <a:rPr lang="de-DE" sz="2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900" dirty="0">
                <a:solidFill>
                  <a:schemeClr val="accent1">
                    <a:lumMod val="75000"/>
                  </a:schemeClr>
                </a:solidFill>
              </a:rPr>
              <a:t>bei gleicher Stimmenzahl)</a:t>
            </a:r>
          </a:p>
          <a:p>
            <a:r>
              <a:rPr lang="de-DE" sz="3600" dirty="0">
                <a:solidFill>
                  <a:schemeClr val="accent1">
                    <a:lumMod val="75000"/>
                  </a:schemeClr>
                </a:solidFill>
              </a:rPr>
              <a:t>Die Auszählung ist </a:t>
            </a:r>
            <a:r>
              <a:rPr lang="de-DE" sz="3600" dirty="0"/>
              <a:t>öffentlich</a:t>
            </a:r>
          </a:p>
          <a:p>
            <a:pPr marL="109728" indent="0">
              <a:buNone/>
            </a:pPr>
            <a:r>
              <a:rPr lang="de-DE" sz="3600" dirty="0" smtClean="0"/>
              <a:t>§ 12 + § 8 WO</a:t>
            </a:r>
            <a:endParaRPr lang="de-DE" sz="3600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3600" b="1" dirty="0" smtClean="0">
                <a:solidFill>
                  <a:srgbClr val="005BA9"/>
                </a:solidFill>
              </a:rPr>
              <a:t>FESTSTELLUNG DES</a:t>
            </a:r>
            <a:r>
              <a:rPr lang="de-DE" sz="3600" b="1" dirty="0" smtClean="0">
                <a:solidFill>
                  <a:srgbClr val="FFC000"/>
                </a:solidFill>
              </a:rPr>
              <a:t> </a:t>
            </a: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WAHLERGEBNISSES</a:t>
            </a:r>
            <a:endParaRPr lang="de-DE" sz="4400" b="1" dirty="0">
              <a:solidFill>
                <a:srgbClr val="005BA9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0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700808"/>
            <a:ext cx="8424936" cy="4176464"/>
          </a:xfrm>
        </p:spPr>
        <p:txBody>
          <a:bodyPr>
            <a:normAutofit fontScale="70000" lnSpcReduction="20000"/>
          </a:bodyPr>
          <a:lstStyle/>
          <a:p>
            <a:r>
              <a:rPr lang="de-DE" sz="3200" dirty="0"/>
              <a:t>Bekanntgabe</a:t>
            </a:r>
            <a:r>
              <a:rPr lang="de-DE" sz="3200" dirty="0">
                <a:solidFill>
                  <a:schemeClr val="accent1">
                    <a:lumMod val="75000"/>
                  </a:schemeClr>
                </a:solidFill>
              </a:rPr>
              <a:t> des </a:t>
            </a:r>
            <a:r>
              <a:rPr lang="de-DE" sz="3200" dirty="0" smtClean="0">
                <a:solidFill>
                  <a:schemeClr val="accent1">
                    <a:lumMod val="75000"/>
                  </a:schemeClr>
                </a:solidFill>
              </a:rPr>
              <a:t>Wahlergebnisses </a:t>
            </a:r>
            <a:r>
              <a:rPr lang="de-DE" sz="3200" dirty="0">
                <a:solidFill>
                  <a:schemeClr val="accent1">
                    <a:lumMod val="75000"/>
                  </a:schemeClr>
                </a:solidFill>
              </a:rPr>
              <a:t>unverzüglich </a:t>
            </a:r>
            <a:r>
              <a:rPr lang="de-DE" sz="3200" dirty="0"/>
              <a:t>durch Aushang </a:t>
            </a:r>
            <a:r>
              <a:rPr lang="de-DE" sz="3200" dirty="0">
                <a:solidFill>
                  <a:schemeClr val="accent1">
                    <a:lumMod val="75000"/>
                  </a:schemeClr>
                </a:solidFill>
              </a:rPr>
              <a:t>oder auf andere geeignete Weise</a:t>
            </a:r>
          </a:p>
          <a:p>
            <a:r>
              <a:rPr lang="de-DE" sz="3200" dirty="0"/>
              <a:t>Schriftliche Benachrichtigung </a:t>
            </a:r>
            <a:r>
              <a:rPr lang="de-DE" sz="3200" dirty="0">
                <a:solidFill>
                  <a:schemeClr val="accent1">
                    <a:lumMod val="75000"/>
                  </a:schemeClr>
                </a:solidFill>
              </a:rPr>
              <a:t>der Gewählten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de-DE" sz="25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600" dirty="0">
                <a:solidFill>
                  <a:schemeClr val="accent1">
                    <a:lumMod val="75000"/>
                  </a:schemeClr>
                </a:solidFill>
              </a:rPr>
              <a:t> - Erklärt die/der Gewählte nicht innerhalb von </a:t>
            </a:r>
            <a:r>
              <a:rPr lang="de-DE" sz="2600" dirty="0"/>
              <a:t>drei Arbeitstagen</a:t>
            </a:r>
            <a:r>
              <a:rPr lang="de-DE" sz="2600" dirty="0">
                <a:solidFill>
                  <a:schemeClr val="accent1">
                    <a:lumMod val="75000"/>
                  </a:schemeClr>
                </a:solidFill>
              </a:rPr>
              <a:t>, dass sie/er die Wahl ablehnt, </a:t>
            </a:r>
            <a:r>
              <a:rPr lang="de-DE" sz="2600" dirty="0"/>
              <a:t>gilt sie als angenommen</a:t>
            </a:r>
            <a:r>
              <a:rPr lang="de-DE" sz="2600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br>
              <a:rPr lang="de-DE" sz="2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600" dirty="0">
                <a:solidFill>
                  <a:schemeClr val="accent1">
                    <a:lumMod val="75000"/>
                  </a:schemeClr>
                </a:solidFill>
              </a:rPr>
              <a:t> - Bei Ablehnung, </a:t>
            </a:r>
            <a:r>
              <a:rPr lang="de-DE" sz="2600" dirty="0"/>
              <a:t>rückt</a:t>
            </a:r>
            <a:r>
              <a:rPr lang="de-DE" sz="2600" dirty="0">
                <a:solidFill>
                  <a:schemeClr val="accent1">
                    <a:lumMod val="75000"/>
                  </a:schemeClr>
                </a:solidFill>
              </a:rPr>
              <a:t> an diese Stelle die/der </a:t>
            </a:r>
            <a:r>
              <a:rPr lang="de-DE" sz="2600" dirty="0" smtClean="0"/>
              <a:t>Vorgeschlagene </a:t>
            </a:r>
            <a:r>
              <a:rPr lang="de-DE" sz="2600" dirty="0"/>
              <a:t>mit der nächst niedrigeren Stimmenzahl</a:t>
            </a:r>
            <a:r>
              <a:rPr lang="de-DE" sz="26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de-DE" sz="3200" dirty="0"/>
              <a:t>Anfechtung der Wahl </a:t>
            </a:r>
            <a:r>
              <a:rPr lang="de-DE" sz="3200" dirty="0">
                <a:solidFill>
                  <a:schemeClr val="accent1">
                    <a:lumMod val="75000"/>
                  </a:schemeClr>
                </a:solidFill>
              </a:rPr>
              <a:t>innerhalb einer Woche nach der Bekanntmachung bei der Schlichtungsstelle möglich; </a:t>
            </a:r>
          </a:p>
          <a:p>
            <a:r>
              <a:rPr lang="de-DE" sz="3200" dirty="0"/>
              <a:t>Nach Ablauf </a:t>
            </a:r>
            <a:r>
              <a:rPr lang="de-DE" sz="3200" dirty="0">
                <a:solidFill>
                  <a:schemeClr val="accent1">
                    <a:lumMod val="75000"/>
                  </a:schemeClr>
                </a:solidFill>
              </a:rPr>
              <a:t>der Einspruchsfrist </a:t>
            </a:r>
            <a:r>
              <a:rPr lang="de-DE" sz="3200" dirty="0"/>
              <a:t>ist die Wahl endgültig</a:t>
            </a:r>
            <a:r>
              <a:rPr lang="de-DE" sz="32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109728" indent="0">
              <a:buNone/>
            </a:pPr>
            <a:r>
              <a:rPr lang="de-DE" sz="3600" dirty="0" smtClean="0"/>
              <a:t>§ 12, Abs. 4 + § 19, Abs. 1 WO</a:t>
            </a:r>
            <a:endParaRPr lang="de-DE" sz="3600" dirty="0"/>
          </a:p>
          <a:p>
            <a:pPr marL="109728" indent="0">
              <a:buNone/>
            </a:pPr>
            <a:endParaRPr lang="de-DE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95536" y="34178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3600" b="1" dirty="0" smtClean="0">
                <a:solidFill>
                  <a:srgbClr val="005BA9"/>
                </a:solidFill>
              </a:rPr>
              <a:t>BEKANNTGABE DES</a:t>
            </a:r>
            <a:r>
              <a:rPr lang="de-DE" sz="3600" b="1" dirty="0" smtClean="0">
                <a:solidFill>
                  <a:srgbClr val="FFC000"/>
                </a:solidFill>
              </a:rPr>
              <a:t> </a:t>
            </a: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WAHLERGEBNISSES</a:t>
            </a:r>
            <a:endParaRPr lang="de-DE" sz="4400" b="1" dirty="0">
              <a:solidFill>
                <a:srgbClr val="005BA9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97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2880319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de-DE" dirty="0" smtClean="0"/>
              <a:t>Themen:</a:t>
            </a:r>
            <a:endParaRPr lang="de-DE" dirty="0"/>
          </a:p>
          <a:p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Bildung des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Wahlvorstand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Wählerlisten - Wahlausschreiben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Wahlvorschläge – Gesamtwahlvorschlag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Durchführung der Brief-Wahl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Bekanntgabe des Wahlergebnisses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Konstituierung der neuen MAV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Offene Fragen</a:t>
            </a:r>
          </a:p>
          <a:p>
            <a:endParaRPr lang="de-DE" sz="25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395536" y="404664"/>
            <a:ext cx="8229600" cy="11430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de-DE" sz="3600" dirty="0" smtClean="0">
                <a:solidFill>
                  <a:srgbClr val="005BA9"/>
                </a:solidFill>
              </a:rPr>
              <a:t>INHALTE DER</a:t>
            </a:r>
            <a:r>
              <a:rPr lang="de-DE" sz="2800" dirty="0" smtClean="0">
                <a:solidFill>
                  <a:srgbClr val="005BA9"/>
                </a:solidFill>
              </a:rPr>
              <a:t/>
            </a:r>
            <a:br>
              <a:rPr lang="de-DE" sz="2800" dirty="0" smtClean="0">
                <a:solidFill>
                  <a:srgbClr val="005BA9"/>
                </a:solidFill>
              </a:rPr>
            </a:br>
            <a:r>
              <a:rPr lang="de-DE" sz="4400" dirty="0" smtClean="0">
                <a:ln w="28575">
                  <a:solidFill>
                    <a:srgbClr val="005BA9"/>
                  </a:solidFill>
                </a:ln>
                <a:solidFill>
                  <a:srgbClr val="FFC000"/>
                </a:solidFill>
              </a:rPr>
              <a:t>SCHULUNG</a:t>
            </a:r>
            <a:r>
              <a:rPr lang="de-DE" sz="4400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 </a:t>
            </a:r>
            <a:br>
              <a:rPr lang="de-DE" sz="4400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</a:br>
            <a:endParaRPr lang="de-DE" sz="3600" dirty="0">
              <a:solidFill>
                <a:srgbClr val="005B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93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628800"/>
            <a:ext cx="8424936" cy="3528392"/>
          </a:xfrm>
        </p:spPr>
        <p:txBody>
          <a:bodyPr>
            <a:normAutofit/>
          </a:bodyPr>
          <a:lstStyle/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Die/der Vorsitzende des Wahlvorstandes </a:t>
            </a:r>
            <a:r>
              <a:rPr lang="de-DE" sz="2500" dirty="0"/>
              <a:t>beruft innerhalb von einer Woche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nach der Wahl </a:t>
            </a:r>
            <a:r>
              <a:rPr lang="de-DE" sz="2500" dirty="0"/>
              <a:t>die konstituierende Sitzung ein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und leitet sie bis zur Wahl der/des Vorsitzenden;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Übergabe der Wahlunterlagen an die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MAV</a:t>
            </a:r>
          </a:p>
          <a:p>
            <a:pPr marL="109728" indent="0">
              <a:buNone/>
            </a:pP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500" dirty="0" smtClean="0"/>
              <a:t>§ 13 WO</a:t>
            </a:r>
            <a:endParaRPr lang="de-DE" sz="2500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4000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KONSTITUIERUNG </a:t>
            </a:r>
            <a:br>
              <a:rPr lang="de-DE" sz="4000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</a:br>
            <a:r>
              <a:rPr lang="de-DE" sz="4000" b="1" dirty="0" smtClean="0">
                <a:solidFill>
                  <a:srgbClr val="005BA9"/>
                </a:solidFill>
              </a:rPr>
              <a:t>DER NEUEN MAV</a:t>
            </a:r>
            <a:r>
              <a:rPr lang="de-DE" sz="4000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 </a:t>
            </a:r>
            <a:endParaRPr lang="de-DE" sz="4000" b="1" dirty="0">
              <a:solidFill>
                <a:srgbClr val="005BA9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5869741"/>
            <a:ext cx="2880320" cy="87162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26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2"/>
          <p:cNvSpPr txBox="1">
            <a:spLocks/>
          </p:cNvSpPr>
          <p:nvPr/>
        </p:nvSpPr>
        <p:spPr>
          <a:xfrm>
            <a:off x="971600" y="1412776"/>
            <a:ext cx="7128792" cy="216024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algn="ctr">
              <a:buNone/>
            </a:pPr>
            <a:r>
              <a:rPr lang="de-DE" sz="4000" dirty="0"/>
              <a:t>Erfolgreiche Wahlen und</a:t>
            </a:r>
          </a:p>
          <a:p>
            <a:pPr marL="109728" indent="0" algn="ctr">
              <a:buNone/>
            </a:pPr>
            <a:r>
              <a:rPr lang="de-DE" sz="4000" b="1" dirty="0">
                <a:solidFill>
                  <a:srgbClr val="005BA9"/>
                </a:solidFill>
              </a:rPr>
              <a:t>VIELEN DANK </a:t>
            </a:r>
          </a:p>
          <a:p>
            <a:pPr marL="109728" indent="0" algn="ctr">
              <a:buNone/>
            </a:pPr>
            <a:r>
              <a:rPr lang="de-DE" sz="4000" dirty="0"/>
              <a:t>für Ihr/Euer Engagement! 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15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916832"/>
            <a:ext cx="8424936" cy="3956674"/>
          </a:xfrm>
        </p:spPr>
        <p:txBody>
          <a:bodyPr>
            <a:normAutofit/>
          </a:bodyPr>
          <a:lstStyle/>
          <a:p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Wahl findet auf der </a:t>
            </a:r>
            <a:r>
              <a:rPr lang="de-DE" sz="2500" dirty="0" err="1" smtClean="0">
                <a:solidFill>
                  <a:schemeClr val="accent1">
                    <a:lumMod val="75000"/>
                  </a:schemeClr>
                </a:solidFill>
              </a:rPr>
              <a:t>Mitarbeitendenversammlung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 i.d.R. durch Zuruf und offene Abstimmung statt</a:t>
            </a:r>
          </a:p>
          <a:p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spätestens drei Monate vor Neuwahl (</a:t>
            </a:r>
            <a:r>
              <a:rPr lang="de-DE" sz="2500" dirty="0" smtClean="0">
                <a:solidFill>
                  <a:srgbClr val="FF9933"/>
                </a:solidFill>
              </a:rPr>
              <a:t>26.11.23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r>
              <a:rPr lang="de-DE" sz="2500" dirty="0" smtClean="0">
                <a:solidFill>
                  <a:srgbClr val="FF9933"/>
                </a:solidFill>
              </a:rPr>
              <a:t> </a:t>
            </a:r>
            <a:r>
              <a:rPr lang="de-DE" sz="2500" b="1" dirty="0" smtClean="0"/>
              <a:t>geplant 17.11.2023  </a:t>
            </a:r>
          </a:p>
          <a:p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Der Wahlvorstand besteht aus </a:t>
            </a:r>
            <a:r>
              <a:rPr lang="de-DE" sz="2500" dirty="0" smtClean="0"/>
              <a:t>drei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, höchstens </a:t>
            </a:r>
            <a:r>
              <a:rPr lang="de-DE" sz="2500" dirty="0" smtClean="0"/>
              <a:t>fünf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 wahlberechtigten Mitgliedern.</a:t>
            </a:r>
          </a:p>
          <a:p>
            <a:pPr marL="109728" indent="0">
              <a:buNone/>
            </a:pPr>
            <a:r>
              <a:rPr lang="de-DE" sz="2500" dirty="0" smtClean="0"/>
              <a:t>§ 1 + § 2 WO</a:t>
            </a:r>
            <a:endParaRPr lang="de-DE" sz="2500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90872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3600" dirty="0" smtClean="0">
                <a:solidFill>
                  <a:srgbClr val="005BA9"/>
                </a:solidFill>
              </a:rPr>
              <a:t>BILDUNG DES</a:t>
            </a:r>
            <a:r>
              <a:rPr lang="de-DE" sz="2800" dirty="0">
                <a:solidFill>
                  <a:srgbClr val="005BA9"/>
                </a:solidFill>
              </a:rPr>
              <a:t/>
            </a:r>
            <a:br>
              <a:rPr lang="de-DE" sz="2800" dirty="0">
                <a:solidFill>
                  <a:srgbClr val="005BA9"/>
                </a:solidFill>
              </a:rPr>
            </a:br>
            <a:r>
              <a:rPr lang="de-DE" sz="4400" b="1" dirty="0" smtClean="0">
                <a:ln w="28575">
                  <a:solidFill>
                    <a:srgbClr val="005BA9"/>
                  </a:solidFill>
                </a:ln>
                <a:solidFill>
                  <a:srgbClr val="FFC000"/>
                </a:solidFill>
              </a:rPr>
              <a:t>WAHLVORSTANDES</a:t>
            </a: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 </a:t>
            </a:r>
            <a:r>
              <a:rPr lang="de-DE" sz="44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/>
            </a:r>
            <a:br>
              <a:rPr lang="de-DE" sz="44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</a:br>
            <a:endParaRPr lang="de-DE" sz="3600" b="1" dirty="0">
              <a:solidFill>
                <a:srgbClr val="005BA9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99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956674"/>
          </a:xfrm>
        </p:spPr>
        <p:txBody>
          <a:bodyPr>
            <a:normAutofit/>
          </a:bodyPr>
          <a:lstStyle/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Einberufung durch das </a:t>
            </a:r>
            <a:r>
              <a:rPr lang="de-DE" sz="2500" dirty="0"/>
              <a:t>älteste Mitglied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binnen </a:t>
            </a:r>
            <a:r>
              <a:rPr lang="de-DE" sz="2500" dirty="0"/>
              <a:t>zweier Wochen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nach seiner Wahl</a:t>
            </a:r>
          </a:p>
          <a:p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aus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seiner Mitte Wahl einer/s </a:t>
            </a:r>
            <a:r>
              <a:rPr lang="de-DE" sz="2500" dirty="0" smtClean="0"/>
              <a:t>Vorsitzenden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und einer/s </a:t>
            </a:r>
            <a:r>
              <a:rPr lang="de-DE" sz="2500" dirty="0"/>
              <a:t>Schriftführer(s)/in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. </a:t>
            </a:r>
          </a:p>
          <a:p>
            <a:r>
              <a:rPr lang="de-DE" sz="2500" dirty="0"/>
              <a:t>Niederschriften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 anfertigen über alle Sitzungen und vorgesehenen Handlungen in der Wahlordnung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109728" indent="0">
              <a:buNone/>
            </a:pPr>
            <a:r>
              <a:rPr lang="de-DE" sz="2500" dirty="0" smtClean="0"/>
              <a:t>§ 3 WO</a:t>
            </a:r>
            <a:endParaRPr lang="de-DE" sz="2500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734888" y="6206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4400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GESCHÄFTSFÜHRUNG</a:t>
            </a:r>
            <a:r>
              <a:rPr lang="de-DE" sz="2800" dirty="0">
                <a:solidFill>
                  <a:srgbClr val="005BA9"/>
                </a:solidFill>
              </a:rPr>
              <a:t/>
            </a:r>
            <a:br>
              <a:rPr lang="de-DE" sz="2800" dirty="0">
                <a:solidFill>
                  <a:srgbClr val="005BA9"/>
                </a:solidFill>
              </a:rPr>
            </a:br>
            <a:r>
              <a:rPr lang="de-DE" sz="3600" b="1" dirty="0" smtClean="0">
                <a:solidFill>
                  <a:srgbClr val="005BA9"/>
                </a:solidFill>
              </a:rPr>
              <a:t>DES</a:t>
            </a:r>
            <a:r>
              <a:rPr lang="de-DE" sz="4400" b="1" dirty="0" smtClean="0">
                <a:solidFill>
                  <a:srgbClr val="FFC000"/>
                </a:solidFill>
              </a:rPr>
              <a:t> </a:t>
            </a:r>
            <a:r>
              <a:rPr lang="de-DE" sz="4400" b="1" dirty="0">
                <a:ln w="28575">
                  <a:solidFill>
                    <a:srgbClr val="005BA9"/>
                  </a:solidFill>
                </a:ln>
                <a:solidFill>
                  <a:srgbClr val="FFC000"/>
                </a:solidFill>
              </a:rPr>
              <a:t>WAHLVORSTAND</a:t>
            </a:r>
            <a:r>
              <a:rPr lang="de-DE" sz="44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 </a:t>
            </a:r>
            <a:br>
              <a:rPr lang="de-DE" sz="4400" b="1" dirty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</a:br>
            <a:endParaRPr lang="de-DE" sz="3600" b="1" dirty="0">
              <a:solidFill>
                <a:srgbClr val="005BA9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52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2985195"/>
          </a:xfrm>
        </p:spPr>
        <p:txBody>
          <a:bodyPr>
            <a:normAutofit/>
          </a:bodyPr>
          <a:lstStyle/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Aufstellung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einer </a:t>
            </a:r>
            <a:r>
              <a:rPr lang="de-DE" sz="2500" u="sng" dirty="0" smtClean="0"/>
              <a:t>Liste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der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Wahlberechtigten </a:t>
            </a:r>
            <a:r>
              <a:rPr lang="de-DE" sz="2500" u="sng" dirty="0" smtClean="0"/>
              <a:t>(vorläufige Wahlliste)</a:t>
            </a:r>
            <a:r>
              <a:rPr lang="de-DE" sz="2500" u="sng" dirty="0"/>
              <a:t/>
            </a:r>
            <a:br>
              <a:rPr lang="de-DE" sz="2500" u="sng" dirty="0"/>
            </a:br>
            <a:r>
              <a:rPr lang="de-DE" sz="2500" dirty="0" smtClean="0"/>
              <a:t>§ </a:t>
            </a:r>
            <a:r>
              <a:rPr lang="de-DE" sz="2500" dirty="0"/>
              <a:t>4 </a:t>
            </a:r>
            <a:r>
              <a:rPr lang="de-DE" sz="2500" dirty="0" smtClean="0"/>
              <a:t>WO sowie § 9,Abs. 1+2 MAVG </a:t>
            </a:r>
            <a:endParaRPr lang="de-DE" sz="2500" dirty="0"/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(Amts)Hilfe durch kirchlichen Dienststellen </a:t>
            </a:r>
            <a:r>
              <a:rPr lang="de-DE" sz="2500" dirty="0"/>
              <a:t>(z.B. Regionalverwaltung, Dekanat</a:t>
            </a:r>
            <a:r>
              <a:rPr lang="de-DE" sz="2500" dirty="0" smtClean="0"/>
              <a:t>)</a:t>
            </a:r>
            <a:br>
              <a:rPr lang="de-DE" sz="2500" dirty="0" smtClean="0"/>
            </a:br>
            <a:r>
              <a:rPr lang="de-DE" sz="2500" dirty="0" smtClean="0"/>
              <a:t>§ 2, Abs. 5 WO</a:t>
            </a:r>
          </a:p>
          <a:p>
            <a:pPr marL="109728" indent="0">
              <a:buNone/>
            </a:pPr>
            <a:endParaRPr lang="de-DE" sz="2500" u="sng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3600" b="1" dirty="0" smtClean="0">
                <a:solidFill>
                  <a:srgbClr val="005BA9"/>
                </a:solidFill>
              </a:rPr>
              <a:t>ERSTELLUNG DER</a:t>
            </a:r>
            <a:r>
              <a:rPr lang="de-DE" sz="4400" b="1" dirty="0" smtClean="0">
                <a:solidFill>
                  <a:srgbClr val="FFC000"/>
                </a:solidFill>
              </a:rPr>
              <a:t> </a:t>
            </a:r>
            <a:r>
              <a:rPr lang="de-DE" sz="4400" b="1" dirty="0" smtClean="0">
                <a:ln w="28575">
                  <a:solidFill>
                    <a:srgbClr val="005BA9"/>
                  </a:solidFill>
                </a:ln>
                <a:solidFill>
                  <a:srgbClr val="FFC000"/>
                </a:solidFill>
              </a:rPr>
              <a:t>WÄHLERLISTE</a:t>
            </a:r>
            <a:endParaRPr lang="de-DE" sz="3600" b="1" dirty="0">
              <a:solidFill>
                <a:srgbClr val="005BA9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5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1947" y="2060848"/>
            <a:ext cx="8229600" cy="3705275"/>
          </a:xfrm>
        </p:spPr>
        <p:txBody>
          <a:bodyPr>
            <a:normAutofit/>
          </a:bodyPr>
          <a:lstStyle/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Auslegung der </a:t>
            </a:r>
            <a:r>
              <a:rPr lang="de-DE" sz="2500" u="sng" dirty="0" smtClean="0"/>
              <a:t>vorläufigen </a:t>
            </a:r>
            <a:r>
              <a:rPr lang="de-DE" sz="2500" u="sng" dirty="0" smtClean="0"/>
              <a:t>Liste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der Wahlberechtigten</a:t>
            </a:r>
            <a:r>
              <a:rPr lang="de-DE" sz="2500" dirty="0" smtClean="0"/>
              <a:t> </a:t>
            </a:r>
            <a:r>
              <a:rPr lang="de-DE" sz="2500" dirty="0"/>
              <a:t>für eine Woche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bei allen Dienststellen.</a:t>
            </a:r>
          </a:p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Einsprüche müssen </a:t>
            </a:r>
            <a:r>
              <a:rPr lang="de-DE" sz="2500" dirty="0"/>
              <a:t>innerhalb von 3 Tagen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entschieden werden.</a:t>
            </a:r>
          </a:p>
          <a:p>
            <a:r>
              <a:rPr lang="de-DE" sz="2500" dirty="0"/>
              <a:t>Bei berechtigten Einwänden: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Liste der Wahlberechtigten berichtigen </a:t>
            </a:r>
            <a:r>
              <a:rPr lang="de-DE" sz="2500" u="sng" dirty="0"/>
              <a:t>und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 erneut aushängen. </a:t>
            </a:r>
            <a:endParaRPr lang="de-DE" sz="25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09728" indent="0">
              <a:buNone/>
            </a:pPr>
            <a:r>
              <a:rPr lang="de-DE" sz="2500" dirty="0" smtClean="0"/>
              <a:t>§ 4, Abs. 2+3 WO</a:t>
            </a:r>
            <a:endParaRPr lang="de-DE" sz="2500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41359" y="476672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de-DE" sz="3600" b="1" dirty="0" smtClean="0">
                <a:solidFill>
                  <a:srgbClr val="005BA9"/>
                </a:solidFill>
              </a:rPr>
              <a:t>AUSLEGUNG DER </a:t>
            </a:r>
            <a:br>
              <a:rPr lang="de-DE" sz="3600" b="1" dirty="0" smtClean="0">
                <a:solidFill>
                  <a:srgbClr val="005BA9"/>
                </a:solidFill>
              </a:rPr>
            </a:b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LISTE </a:t>
            </a:r>
            <a:r>
              <a:rPr lang="de-DE" sz="4400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DER W</a:t>
            </a: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AHLBERECHTIGTEN</a:t>
            </a:r>
            <a:r>
              <a:rPr lang="de-DE" sz="3600" b="1" dirty="0" smtClean="0">
                <a:solidFill>
                  <a:srgbClr val="005BA9"/>
                </a:solidFill>
              </a:rPr>
              <a:t> </a:t>
            </a:r>
            <a:endParaRPr lang="de-DE" sz="3600" b="1" dirty="0">
              <a:solidFill>
                <a:srgbClr val="005BA9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88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1927" y="1988840"/>
            <a:ext cx="8229600" cy="3236594"/>
          </a:xfrm>
        </p:spPr>
        <p:txBody>
          <a:bodyPr>
            <a:normAutofit/>
          </a:bodyPr>
          <a:lstStyle/>
          <a:p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Spätestens bis zum </a:t>
            </a:r>
            <a:r>
              <a:rPr lang="de-DE" sz="2500" dirty="0" smtClean="0">
                <a:solidFill>
                  <a:srgbClr val="FF9933"/>
                </a:solidFill>
              </a:rPr>
              <a:t>15.01.24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planen für </a:t>
            </a:r>
            <a:r>
              <a:rPr lang="de-DE" sz="2500" b="1" dirty="0" smtClean="0"/>
              <a:t>12.01.2024 </a:t>
            </a:r>
            <a:r>
              <a:rPr lang="de-DE" sz="2500" u="sng" dirty="0" smtClean="0"/>
              <a:t>Wahlausschreiben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mit </a:t>
            </a:r>
            <a:r>
              <a:rPr lang="de-DE" sz="2500" dirty="0"/>
              <a:t>Bekanntgabe der Wahlberechtigten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500" dirty="0"/>
              <a:t>(schriftlich) 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veröffentlichen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</a:p>
          <a:p>
            <a:pPr marL="109728" indent="0">
              <a:buNone/>
            </a:pPr>
            <a:r>
              <a:rPr lang="de-DE" sz="2500" dirty="0" smtClean="0"/>
              <a:t>§ 5, Abs. 1 WO</a:t>
            </a: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de-DE" sz="2500" dirty="0">
                <a:solidFill>
                  <a:schemeClr val="accent1">
                    <a:lumMod val="75000"/>
                  </a:schemeClr>
                </a:solidFill>
              </a:rPr>
            </a:b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29208" y="332656"/>
            <a:ext cx="8291264" cy="1143000"/>
          </a:xfrm>
        </p:spPr>
        <p:txBody>
          <a:bodyPr>
            <a:noAutofit/>
          </a:bodyPr>
          <a:lstStyle/>
          <a:p>
            <a:pPr algn="ctr"/>
            <a:r>
              <a:rPr lang="de-DE" sz="3600" dirty="0" smtClean="0">
                <a:solidFill>
                  <a:srgbClr val="005BA9"/>
                </a:solidFill>
              </a:rPr>
              <a:t>ERSTELLUNG DES</a:t>
            </a:r>
            <a:r>
              <a:rPr lang="de-DE" sz="3600" b="1" dirty="0" smtClean="0">
                <a:solidFill>
                  <a:srgbClr val="005BA9"/>
                </a:solidFill>
              </a:rPr>
              <a:t> </a:t>
            </a: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WAHLAUSSCHREIBENS</a:t>
            </a:r>
            <a:endParaRPr lang="de-DE" sz="3600" b="1" dirty="0">
              <a:solidFill>
                <a:srgbClr val="005BA9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42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7441" y="1772816"/>
            <a:ext cx="8229600" cy="34892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Folgende Punkte müssen enthalten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sein:</a:t>
            </a:r>
            <a:endParaRPr lang="de-DE" sz="25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sz="2000" dirty="0"/>
              <a:t>Ort und Tag des Erlasses des Wahlausschreibens</a:t>
            </a:r>
          </a:p>
          <a:p>
            <a:r>
              <a:rPr lang="de-DE" sz="2000" dirty="0"/>
              <a:t>Ort, Tag und Zeit der Wahl</a:t>
            </a:r>
          </a:p>
          <a:p>
            <a:r>
              <a:rPr lang="de-DE" sz="2000" dirty="0"/>
              <a:t>die Zahl der zu wählenden Mitglieder der Mitarbeitervertretung (§ 8 MAVG)</a:t>
            </a:r>
          </a:p>
          <a:p>
            <a:r>
              <a:rPr lang="de-DE" sz="2000" dirty="0"/>
              <a:t>Aufforderung zur Abgabe von Wahlvorschlägen</a:t>
            </a:r>
          </a:p>
          <a:p>
            <a:r>
              <a:rPr lang="de-DE" sz="2000" dirty="0"/>
              <a:t>Bekanntgabe der Fristen zur Einreichung der </a:t>
            </a:r>
            <a:r>
              <a:rPr lang="de-DE" sz="2000" dirty="0" smtClean="0"/>
              <a:t>Wahlvorschläge</a:t>
            </a:r>
          </a:p>
          <a:p>
            <a:r>
              <a:rPr lang="de-DE" sz="2000" dirty="0"/>
              <a:t>Ort und Zeit der Auslegung der Liste der Wahlberechtigten</a:t>
            </a:r>
          </a:p>
          <a:p>
            <a:pPr marL="109728" indent="0">
              <a:buNone/>
            </a:pPr>
            <a:r>
              <a:rPr lang="de-DE" sz="2500" dirty="0" smtClean="0"/>
              <a:t>§ 5, Abs. 2 WO</a:t>
            </a:r>
            <a:r>
              <a:rPr lang="de-DE" sz="2000" dirty="0"/>
              <a:t>	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95536" y="341784"/>
            <a:ext cx="8291264" cy="1143000"/>
          </a:xfrm>
        </p:spPr>
        <p:txBody>
          <a:bodyPr>
            <a:noAutofit/>
          </a:bodyPr>
          <a:lstStyle/>
          <a:p>
            <a:pPr algn="ctr"/>
            <a:r>
              <a:rPr lang="de-DE" sz="3600" b="1" dirty="0" smtClean="0">
                <a:solidFill>
                  <a:srgbClr val="005BA9"/>
                </a:solidFill>
              </a:rPr>
              <a:t>ERSTELLUNG DES </a:t>
            </a: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WAHLAUSSCHREIBENS</a:t>
            </a:r>
            <a:endParaRPr lang="de-DE" sz="3600" b="1" dirty="0">
              <a:solidFill>
                <a:srgbClr val="005BA9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97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04237" y="341784"/>
            <a:ext cx="8373616" cy="1143000"/>
          </a:xfrm>
        </p:spPr>
        <p:txBody>
          <a:bodyPr>
            <a:noAutofit/>
          </a:bodyPr>
          <a:lstStyle/>
          <a:p>
            <a:pPr algn="ctr"/>
            <a:r>
              <a:rPr lang="de-DE" sz="3600" b="1" dirty="0" smtClean="0">
                <a:solidFill>
                  <a:srgbClr val="005BA9"/>
                </a:solidFill>
              </a:rPr>
              <a:t>ERSTELLUNG DES  </a:t>
            </a:r>
            <a:r>
              <a:rPr lang="de-DE" sz="4400" b="1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WAHLAUSSCHREIBENS</a:t>
            </a:r>
            <a:r>
              <a:rPr lang="de-DE" sz="4400" b="1" dirty="0" smtClean="0">
                <a:solidFill>
                  <a:srgbClr val="FFC000"/>
                </a:solidFill>
              </a:rPr>
              <a:t> </a:t>
            </a:r>
            <a:endParaRPr lang="de-DE" sz="3600" b="1" dirty="0">
              <a:solidFill>
                <a:srgbClr val="005BA9"/>
              </a:solidFill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395536" y="1700808"/>
            <a:ext cx="8229600" cy="367240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3"/>
              <a:buNone/>
            </a:pPr>
            <a:r>
              <a:rPr lang="de-DE" sz="2500" dirty="0">
                <a:solidFill>
                  <a:schemeClr val="accent1">
                    <a:lumMod val="75000"/>
                  </a:schemeClr>
                </a:solidFill>
              </a:rPr>
              <a:t>weiterhin müssen enthalten </a:t>
            </a:r>
            <a:r>
              <a:rPr lang="de-DE" sz="2500" dirty="0" smtClean="0">
                <a:solidFill>
                  <a:schemeClr val="accent1">
                    <a:lumMod val="75000"/>
                  </a:schemeClr>
                </a:solidFill>
              </a:rPr>
              <a:t>sein:</a:t>
            </a:r>
            <a:endParaRPr lang="de-DE" sz="25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sz="2000" dirty="0" smtClean="0"/>
              <a:t>Ort und Zeit der Auslegung der Wahlordnung</a:t>
            </a:r>
            <a:endParaRPr lang="de-DE" sz="2000" dirty="0"/>
          </a:p>
          <a:p>
            <a:r>
              <a:rPr lang="de-DE" sz="2000" dirty="0" smtClean="0"/>
              <a:t>den </a:t>
            </a:r>
            <a:r>
              <a:rPr lang="de-DE" sz="2000" dirty="0"/>
              <a:t>Hinweis auf die Möglichkeit, Einsprüche gegen </a:t>
            </a:r>
            <a:r>
              <a:rPr lang="de-DE" sz="2000" dirty="0" smtClean="0"/>
              <a:t>vorläufige Liste der Wahlberechtigten </a:t>
            </a:r>
            <a:r>
              <a:rPr lang="de-DE" sz="2000" dirty="0"/>
              <a:t>beim Wahlvorstand binnen einer Woche </a:t>
            </a:r>
            <a:r>
              <a:rPr lang="de-DE" sz="2000" dirty="0" smtClean="0"/>
              <a:t>anzubringen</a:t>
            </a:r>
          </a:p>
          <a:p>
            <a:r>
              <a:rPr lang="de-DE" sz="2000" dirty="0" smtClean="0"/>
              <a:t>Hinweis auf Briefwahl</a:t>
            </a:r>
            <a:endParaRPr lang="de-DE" sz="2000" dirty="0"/>
          </a:p>
          <a:p>
            <a:r>
              <a:rPr lang="de-DE" sz="2000" dirty="0"/>
              <a:t>Hinweis darauf, dass der Wahlvorschlag die Zusammensetzung der Mitarbeitergruppen widerspiegeln soll (§ 8 Abs.2 MAVG</a:t>
            </a:r>
            <a:r>
              <a:rPr lang="de-DE" sz="2000" dirty="0" smtClean="0"/>
              <a:t>).</a:t>
            </a:r>
          </a:p>
          <a:p>
            <a:pPr marL="109728" indent="0">
              <a:buNone/>
            </a:pPr>
            <a:r>
              <a:rPr lang="de-DE" sz="2500" dirty="0" smtClean="0"/>
              <a:t>§5, Abs. 2 </a:t>
            </a:r>
            <a:r>
              <a:rPr lang="de-DE" sz="2500" dirty="0"/>
              <a:t>WO</a:t>
            </a:r>
            <a:r>
              <a:rPr lang="de-DE" sz="2200" dirty="0"/>
              <a:t>	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10905" r="8000" b="12763"/>
          <a:stretch/>
        </p:blipFill>
        <p:spPr>
          <a:xfrm>
            <a:off x="35496" y="44624"/>
            <a:ext cx="1512169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25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605</Words>
  <Application>Microsoft Office PowerPoint</Application>
  <PresentationFormat>Bildschirmpräsentation (4:3)</PresentationFormat>
  <Paragraphs>110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5" baseType="lpstr">
      <vt:lpstr>Verdana</vt:lpstr>
      <vt:lpstr>Wingdings 2</vt:lpstr>
      <vt:lpstr>Wingdings 3</vt:lpstr>
      <vt:lpstr>Deimos</vt:lpstr>
      <vt:lpstr>PowerPoint-Präsentation</vt:lpstr>
      <vt:lpstr>PowerPoint-Präsentation</vt:lpstr>
      <vt:lpstr>BILDUNG DES WAHLVORSTANDES  </vt:lpstr>
      <vt:lpstr>GESCHÄFTSFÜHRUNG DES WAHLVORSTAND  </vt:lpstr>
      <vt:lpstr>ERSTELLUNG DER WÄHLERLISTE</vt:lpstr>
      <vt:lpstr>AUSLEGUNG DER  LISTE DER WAHLBERECHTIGTEN </vt:lpstr>
      <vt:lpstr>ERSTELLUNG DES WAHLAUSSCHREIBENS</vt:lpstr>
      <vt:lpstr>ERSTELLUNG DES WAHLAUSSCHREIBENS</vt:lpstr>
      <vt:lpstr>ERSTELLUNG DES  WAHLAUSSCHREIBENS </vt:lpstr>
      <vt:lpstr>EINGEHENDE PRÜFUNG DER WAHLVORSCHLÄGE </vt:lpstr>
      <vt:lpstr>EINGEHENDE PRÜFUNG DER WAHLVORSCHLÄGE</vt:lpstr>
      <vt:lpstr>ERSTELLUNG DES GESAMTWAHLVORSCHLAGS </vt:lpstr>
      <vt:lpstr>BEKANNTGABE DES GESAMTWAHLVORSCHLAGS  </vt:lpstr>
      <vt:lpstr>VORBEREITUNG DER BRIEFWAHL</vt:lpstr>
      <vt:lpstr>ABLAUF DER  BRIEFWAHL  </vt:lpstr>
      <vt:lpstr>ABLAUF DER (Brief-) WAHL</vt:lpstr>
      <vt:lpstr>VORBEREITUNG DER WAHLUTENSILIEN</vt:lpstr>
      <vt:lpstr>FESTSTELLUNG DES WAHLERGEBNISSES</vt:lpstr>
      <vt:lpstr>BEKANNTGABE DES WAHLERGEBNISSES</vt:lpstr>
      <vt:lpstr>KONSTITUIERUNG  DER NEUEN MAV 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Wahlvorstand</dc:title>
  <dc:creator>MAV Alsfeld</dc:creator>
  <cp:lastModifiedBy>Norbert Kelbassa</cp:lastModifiedBy>
  <cp:revision>100</cp:revision>
  <dcterms:created xsi:type="dcterms:W3CDTF">2015-07-21T13:07:56Z</dcterms:created>
  <dcterms:modified xsi:type="dcterms:W3CDTF">2023-11-06T07:50:40Z</dcterms:modified>
</cp:coreProperties>
</file>